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47" r:id="rId2"/>
    <p:sldId id="36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660"/>
  </p:normalViewPr>
  <p:slideViewPr>
    <p:cSldViewPr snapToGrid="0">
      <p:cViewPr varScale="1">
        <p:scale>
          <a:sx n="73" d="100"/>
          <a:sy n="73" d="100"/>
        </p:scale>
        <p:origin x="2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6A1E5-9B4D-4E0C-AD97-707878818484}" type="datetimeFigureOut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175A-EF48-44F8-BF1A-A3CFA0304A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1935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>
            <a:extLst>
              <a:ext uri="{FF2B5EF4-FFF2-40B4-BE49-F238E27FC236}">
                <a16:creationId xmlns:a16="http://schemas.microsoft.com/office/drawing/2014/main" id="{F8141EF6-70A3-45A5-BD03-9F47A2DB352C}"/>
              </a:ext>
            </a:extLst>
          </p:cNvPr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직사각형 5">
              <a:extLst>
                <a:ext uri="{FF2B5EF4-FFF2-40B4-BE49-F238E27FC236}">
                  <a16:creationId xmlns:a16="http://schemas.microsoft.com/office/drawing/2014/main" id="{A194A3F3-9FE9-492D-8B13-74150ADFFB8C}"/>
                </a:ext>
              </a:extLst>
            </p:cNvPr>
            <p:cNvSpPr/>
            <p:nvPr userDrawn="1"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 dpi="0" rotWithShape="1">
              <a:blip r:embed="rId2" cstate="print"/>
              <a:srcRect/>
              <a:tile tx="0" ty="0" sx="100000" sy="100000" flip="none" algn="ctr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50" dirty="0"/>
            </a:p>
          </p:txBody>
        </p:sp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91F150F8-6468-4881-85D7-3CBBF4267E12}"/>
                </a:ext>
              </a:extLst>
            </p:cNvPr>
            <p:cNvSpPr/>
            <p:nvPr userDrawn="1"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accent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5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6A1E5-9B4D-4E0C-AD97-707878818484}" type="datetimeFigureOut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175A-EF48-44F8-BF1A-A3CFA0304A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0796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 dirty="0"/>
          </a:p>
        </p:txBody>
      </p:sp>
      <p:sp>
        <p:nvSpPr>
          <p:cNvPr id="6" name="Freeform 5"/>
          <p:cNvSpPr>
            <a:spLocks/>
          </p:cNvSpPr>
          <p:nvPr userDrawn="1"/>
        </p:nvSpPr>
        <p:spPr bwMode="auto">
          <a:xfrm>
            <a:off x="511969" y="270812"/>
            <a:ext cx="4060031" cy="3067050"/>
          </a:xfrm>
          <a:custGeom>
            <a:avLst/>
            <a:gdLst>
              <a:gd name="T0" fmla="*/ 0 w 3410"/>
              <a:gd name="T1" fmla="*/ 0 h 1932"/>
              <a:gd name="T2" fmla="*/ 0 w 3410"/>
              <a:gd name="T3" fmla="*/ 0 h 1932"/>
              <a:gd name="T4" fmla="*/ 0 w 3410"/>
              <a:gd name="T5" fmla="*/ 1494 h 1932"/>
              <a:gd name="T6" fmla="*/ 0 w 3410"/>
              <a:gd name="T7" fmla="*/ 1494 h 1932"/>
              <a:gd name="T8" fmla="*/ 200 w 3410"/>
              <a:gd name="T9" fmla="*/ 1494 h 1932"/>
              <a:gd name="T10" fmla="*/ 200 w 3410"/>
              <a:gd name="T11" fmla="*/ 1494 h 1932"/>
              <a:gd name="T12" fmla="*/ 172 w 3410"/>
              <a:gd name="T13" fmla="*/ 1604 h 1932"/>
              <a:gd name="T14" fmla="*/ 144 w 3410"/>
              <a:gd name="T15" fmla="*/ 1714 h 1932"/>
              <a:gd name="T16" fmla="*/ 116 w 3410"/>
              <a:gd name="T17" fmla="*/ 1824 h 1932"/>
              <a:gd name="T18" fmla="*/ 86 w 3410"/>
              <a:gd name="T19" fmla="*/ 1932 h 1932"/>
              <a:gd name="T20" fmla="*/ 86 w 3410"/>
              <a:gd name="T21" fmla="*/ 1932 h 1932"/>
              <a:gd name="T22" fmla="*/ 90 w 3410"/>
              <a:gd name="T23" fmla="*/ 1932 h 1932"/>
              <a:gd name="T24" fmla="*/ 94 w 3410"/>
              <a:gd name="T25" fmla="*/ 1932 h 1932"/>
              <a:gd name="T26" fmla="*/ 102 w 3410"/>
              <a:gd name="T27" fmla="*/ 1928 h 1932"/>
              <a:gd name="T28" fmla="*/ 116 w 3410"/>
              <a:gd name="T29" fmla="*/ 1916 h 1932"/>
              <a:gd name="T30" fmla="*/ 116 w 3410"/>
              <a:gd name="T31" fmla="*/ 1916 h 1932"/>
              <a:gd name="T32" fmla="*/ 178 w 3410"/>
              <a:gd name="T33" fmla="*/ 1868 h 1932"/>
              <a:gd name="T34" fmla="*/ 254 w 3410"/>
              <a:gd name="T35" fmla="*/ 1808 h 1932"/>
              <a:gd name="T36" fmla="*/ 422 w 3410"/>
              <a:gd name="T37" fmla="*/ 1670 h 1932"/>
              <a:gd name="T38" fmla="*/ 502 w 3410"/>
              <a:gd name="T39" fmla="*/ 1604 h 1932"/>
              <a:gd name="T40" fmla="*/ 572 w 3410"/>
              <a:gd name="T41" fmla="*/ 1550 h 1932"/>
              <a:gd name="T42" fmla="*/ 626 w 3410"/>
              <a:gd name="T43" fmla="*/ 1510 h 1932"/>
              <a:gd name="T44" fmla="*/ 644 w 3410"/>
              <a:gd name="T45" fmla="*/ 1500 h 1932"/>
              <a:gd name="T46" fmla="*/ 658 w 3410"/>
              <a:gd name="T47" fmla="*/ 1494 h 1932"/>
              <a:gd name="T48" fmla="*/ 658 w 3410"/>
              <a:gd name="T49" fmla="*/ 1494 h 1932"/>
              <a:gd name="T50" fmla="*/ 3410 w 3410"/>
              <a:gd name="T51" fmla="*/ 1494 h 1932"/>
              <a:gd name="T52" fmla="*/ 3410 w 3410"/>
              <a:gd name="T53" fmla="*/ 1494 h 1932"/>
              <a:gd name="T54" fmla="*/ 3410 w 3410"/>
              <a:gd name="T55" fmla="*/ 0 h 1932"/>
              <a:gd name="T56" fmla="*/ 3410 w 3410"/>
              <a:gd name="T57" fmla="*/ 0 h 1932"/>
              <a:gd name="T58" fmla="*/ 0 w 3410"/>
              <a:gd name="T59" fmla="*/ 0 h 1932"/>
              <a:gd name="T60" fmla="*/ 0 w 3410"/>
              <a:gd name="T61" fmla="*/ 0 h 1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410" h="1932">
                <a:moveTo>
                  <a:pt x="0" y="0"/>
                </a:moveTo>
                <a:lnTo>
                  <a:pt x="0" y="0"/>
                </a:lnTo>
                <a:lnTo>
                  <a:pt x="0" y="1494"/>
                </a:lnTo>
                <a:lnTo>
                  <a:pt x="0" y="1494"/>
                </a:lnTo>
                <a:lnTo>
                  <a:pt x="200" y="1494"/>
                </a:lnTo>
                <a:lnTo>
                  <a:pt x="200" y="1494"/>
                </a:lnTo>
                <a:lnTo>
                  <a:pt x="172" y="1604"/>
                </a:lnTo>
                <a:lnTo>
                  <a:pt x="144" y="1714"/>
                </a:lnTo>
                <a:lnTo>
                  <a:pt x="116" y="1824"/>
                </a:lnTo>
                <a:lnTo>
                  <a:pt x="86" y="1932"/>
                </a:lnTo>
                <a:lnTo>
                  <a:pt x="86" y="1932"/>
                </a:lnTo>
                <a:lnTo>
                  <a:pt x="90" y="1932"/>
                </a:lnTo>
                <a:lnTo>
                  <a:pt x="94" y="1932"/>
                </a:lnTo>
                <a:lnTo>
                  <a:pt x="102" y="1928"/>
                </a:lnTo>
                <a:lnTo>
                  <a:pt x="116" y="1916"/>
                </a:lnTo>
                <a:lnTo>
                  <a:pt x="116" y="1916"/>
                </a:lnTo>
                <a:lnTo>
                  <a:pt x="178" y="1868"/>
                </a:lnTo>
                <a:lnTo>
                  <a:pt x="254" y="1808"/>
                </a:lnTo>
                <a:lnTo>
                  <a:pt x="422" y="1670"/>
                </a:lnTo>
                <a:lnTo>
                  <a:pt x="502" y="1604"/>
                </a:lnTo>
                <a:lnTo>
                  <a:pt x="572" y="1550"/>
                </a:lnTo>
                <a:lnTo>
                  <a:pt x="626" y="1510"/>
                </a:lnTo>
                <a:lnTo>
                  <a:pt x="644" y="1500"/>
                </a:lnTo>
                <a:lnTo>
                  <a:pt x="658" y="1494"/>
                </a:lnTo>
                <a:lnTo>
                  <a:pt x="658" y="1494"/>
                </a:lnTo>
                <a:lnTo>
                  <a:pt x="3410" y="1494"/>
                </a:lnTo>
                <a:lnTo>
                  <a:pt x="3410" y="1494"/>
                </a:lnTo>
                <a:lnTo>
                  <a:pt x="3410" y="0"/>
                </a:lnTo>
                <a:lnTo>
                  <a:pt x="341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ko-KR" altLang="en-US" sz="1350" dirty="0"/>
          </a:p>
        </p:txBody>
      </p:sp>
      <p:sp>
        <p:nvSpPr>
          <p:cNvPr id="7" name="텍스트 개체 틀 6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678505" y="742508"/>
            <a:ext cx="3706238" cy="1338828"/>
          </a:xfrm>
        </p:spPr>
        <p:txBody>
          <a:bodyPr wrap="square" anchor="ctr">
            <a:spAutoFit/>
          </a:bodyPr>
          <a:lstStyle>
            <a:lvl1pPr marL="0" indent="0" algn="ctr">
              <a:buNone/>
              <a:defRPr sz="4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ko-KR" dirty="0"/>
              <a:t>The text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68031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6A1E5-9B4D-4E0C-AD97-707878818484}" type="datetimeFigureOut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A175A-EF48-44F8-BF1A-A3CFA0304A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9909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  <p:sldLayoutId id="2147483672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>
            <a:spLocks noGrp="1"/>
          </p:cNvSpPr>
          <p:nvPr>
            <p:ph type="body" sz="quarter" idx="10"/>
          </p:nvPr>
        </p:nvSpPr>
        <p:spPr>
          <a:xfrm>
            <a:off x="691031" y="821391"/>
            <a:ext cx="3706238" cy="1338828"/>
          </a:xfrm>
        </p:spPr>
        <p:txBody>
          <a:bodyPr/>
          <a:lstStyle/>
          <a:p>
            <a:r>
              <a:rPr lang="en-US" altLang="ko-KR" dirty="0"/>
              <a:t>General Introduction</a:t>
            </a:r>
            <a:endParaRPr lang="ko-KR" altLang="en-US" dirty="0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00DE27A7-F6DF-459E-B55C-C1B82F81747A}"/>
              </a:ext>
            </a:extLst>
          </p:cNvPr>
          <p:cNvSpPr/>
          <p:nvPr/>
        </p:nvSpPr>
        <p:spPr>
          <a:xfrm>
            <a:off x="444672" y="3329030"/>
            <a:ext cx="5793289" cy="2689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15000"/>
              </a:lnSpc>
              <a:spcAft>
                <a:spcPts val="1000"/>
              </a:spcAft>
            </a:pPr>
            <a:r>
              <a:rPr lang="en-US" altLang="ko-KR" sz="1600" dirty="0">
                <a:solidFill>
                  <a:srgbClr val="000000"/>
                </a:solidFill>
                <a:latin typeface="맑은 고딕" panose="020B0503020000020004" pitchFamily="50" charset="-127"/>
              </a:rPr>
              <a:t>1. Free from inside pillars</a:t>
            </a:r>
            <a:endParaRPr lang="en-US" altLang="ko-KR" sz="1200" dirty="0">
              <a:solidFill>
                <a:srgbClr val="000000"/>
              </a:solidFill>
              <a:latin typeface="맑은 고딕" panose="020B0503020000020004" pitchFamily="50" charset="-127"/>
            </a:endParaRPr>
          </a:p>
          <a:p>
            <a:pPr algn="just" fontAlgn="base">
              <a:lnSpc>
                <a:spcPct val="115000"/>
              </a:lnSpc>
              <a:spcAft>
                <a:spcPts val="1000"/>
              </a:spcAft>
            </a:pPr>
            <a:r>
              <a:rPr lang="en-US" altLang="ko-KR" sz="1600" dirty="0">
                <a:solidFill>
                  <a:srgbClr val="000000"/>
                </a:solidFill>
                <a:latin typeface="맑은 고딕" panose="020B0503020000020004" pitchFamily="50" charset="-127"/>
              </a:rPr>
              <a:t>2. Efficient internal space utilization</a:t>
            </a:r>
            <a:endParaRPr lang="en-US" altLang="ko-KR" sz="1200" dirty="0">
              <a:solidFill>
                <a:srgbClr val="000000"/>
              </a:solidFill>
              <a:latin typeface="맑은 고딕" panose="020B0503020000020004" pitchFamily="50" charset="-127"/>
            </a:endParaRPr>
          </a:p>
          <a:p>
            <a:pPr algn="just" fontAlgn="base">
              <a:lnSpc>
                <a:spcPct val="115000"/>
              </a:lnSpc>
              <a:spcAft>
                <a:spcPts val="1000"/>
              </a:spcAft>
            </a:pPr>
            <a:r>
              <a:rPr lang="en-US" altLang="ko-KR" sz="1600" dirty="0">
                <a:solidFill>
                  <a:srgbClr val="000000"/>
                </a:solidFill>
                <a:latin typeface="맑은 고딕" panose="020B0503020000020004" pitchFamily="50" charset="-127"/>
              </a:rPr>
              <a:t>3. Dual industrial structure with pneumatic pressure</a:t>
            </a:r>
            <a:endParaRPr lang="en-US" altLang="ko-KR" sz="1200" dirty="0">
              <a:solidFill>
                <a:srgbClr val="000000"/>
              </a:solidFill>
              <a:latin typeface="맑은 고딕" panose="020B0503020000020004" pitchFamily="50" charset="-127"/>
            </a:endParaRPr>
          </a:p>
          <a:p>
            <a:pPr algn="just" fontAlgn="base">
              <a:lnSpc>
                <a:spcPct val="115000"/>
              </a:lnSpc>
              <a:spcAft>
                <a:spcPts val="1000"/>
              </a:spcAft>
            </a:pPr>
            <a:r>
              <a:rPr lang="en-US" altLang="ko-KR" sz="1600" dirty="0">
                <a:solidFill>
                  <a:srgbClr val="000000"/>
                </a:solidFill>
                <a:latin typeface="맑은 고딕" panose="020B0503020000020004" pitchFamily="50" charset="-127"/>
              </a:rPr>
              <a:t>4. Easy to erection, easy to operate, easy to maintenance</a:t>
            </a:r>
            <a:endParaRPr lang="en-US" altLang="ko-KR" sz="1200" dirty="0">
              <a:solidFill>
                <a:srgbClr val="000000"/>
              </a:solidFill>
              <a:latin typeface="맑은 고딕" panose="020B0503020000020004" pitchFamily="50" charset="-127"/>
            </a:endParaRPr>
          </a:p>
          <a:p>
            <a:pPr indent="142875" algn="just" fontAlgn="base">
              <a:lnSpc>
                <a:spcPct val="115000"/>
              </a:lnSpc>
              <a:spcAft>
                <a:spcPts val="1000"/>
              </a:spcAft>
            </a:pPr>
            <a:r>
              <a:rPr lang="en-US" altLang="ko-KR" sz="1600" dirty="0">
                <a:solidFill>
                  <a:srgbClr val="000000"/>
                </a:solidFill>
                <a:latin typeface="맑은 고딕" panose="020B0503020000020004" pitchFamily="50" charset="-127"/>
              </a:rPr>
              <a:t>* Erection period is about 1 month.</a:t>
            </a:r>
            <a:endParaRPr lang="en-US" altLang="ko-KR" sz="1200" dirty="0">
              <a:solidFill>
                <a:srgbClr val="000000"/>
              </a:solidFill>
              <a:latin typeface="맑은 고딕" panose="020B0503020000020004" pitchFamily="50" charset="-127"/>
            </a:endParaRPr>
          </a:p>
          <a:p>
            <a:pPr marL="182563" indent="-182563" algn="just" fontAlgn="base">
              <a:lnSpc>
                <a:spcPct val="115000"/>
              </a:lnSpc>
              <a:spcAft>
                <a:spcPts val="1000"/>
              </a:spcAft>
            </a:pPr>
            <a:r>
              <a:rPr lang="en-US" altLang="ko-KR" sz="1600" dirty="0">
                <a:solidFill>
                  <a:srgbClr val="000000"/>
                </a:solidFill>
                <a:latin typeface="맑은 고딕" panose="020B0503020000020004" pitchFamily="50" charset="-127"/>
              </a:rPr>
              <a:t>5. Remote monitoring and control system for crops growth environment after hard times. </a:t>
            </a:r>
            <a:endParaRPr lang="en-US" altLang="ko-KR" sz="1200" dirty="0">
              <a:solidFill>
                <a:srgbClr val="000000"/>
              </a:solidFill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8400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178706" y="307069"/>
            <a:ext cx="7886700" cy="1325563"/>
          </a:xfrm>
        </p:spPr>
        <p:txBody>
          <a:bodyPr/>
          <a:lstStyle/>
          <a:p>
            <a:r>
              <a:rPr lang="en-US" altLang="ko-KR" sz="45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Airhouse</a:t>
            </a:r>
            <a:r>
              <a:rPr lang="en-US" altLang="ko-KR" sz="4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Strength</a:t>
            </a:r>
            <a:endParaRPr lang="ko-KR" altLang="en-US" sz="45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" name="타원 14">
            <a:extLst>
              <a:ext uri="{FF2B5EF4-FFF2-40B4-BE49-F238E27FC236}">
                <a16:creationId xmlns:a16="http://schemas.microsoft.com/office/drawing/2014/main" id="{F3796444-BA94-4009-BE65-8A5F15457F8D}"/>
              </a:ext>
            </a:extLst>
          </p:cNvPr>
          <p:cNvSpPr/>
          <p:nvPr/>
        </p:nvSpPr>
        <p:spPr>
          <a:xfrm>
            <a:off x="3076506" y="2136343"/>
            <a:ext cx="2806430" cy="2806430"/>
          </a:xfrm>
          <a:prstGeom prst="ellipse">
            <a:avLst/>
          </a:prstGeom>
          <a:noFill/>
          <a:ln w="1270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uFillTx/>
            </a:endParaRPr>
          </a:p>
        </p:txBody>
      </p:sp>
      <p:grpSp>
        <p:nvGrpSpPr>
          <p:cNvPr id="23" name="그룹 7">
            <a:extLst>
              <a:ext uri="{FF2B5EF4-FFF2-40B4-BE49-F238E27FC236}">
                <a16:creationId xmlns:a16="http://schemas.microsoft.com/office/drawing/2014/main" id="{F1EBC8B0-D30E-4494-95D4-AF36964EC3DE}"/>
              </a:ext>
            </a:extLst>
          </p:cNvPr>
          <p:cNvGrpSpPr/>
          <p:nvPr/>
        </p:nvGrpSpPr>
        <p:grpSpPr>
          <a:xfrm>
            <a:off x="2405118" y="2573599"/>
            <a:ext cx="1343025" cy="1559719"/>
            <a:chOff x="3329862" y="2657581"/>
            <a:chExt cx="1790700" cy="2079625"/>
          </a:xfrm>
        </p:grpSpPr>
        <p:sp>
          <p:nvSpPr>
            <p:cNvPr id="27" name="Freeform 5">
              <a:extLst>
                <a:ext uri="{FF2B5EF4-FFF2-40B4-BE49-F238E27FC236}">
                  <a16:creationId xmlns:a16="http://schemas.microsoft.com/office/drawing/2014/main" id="{EC86182E-339D-4F9A-92B3-94FA3B2257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9862" y="2657581"/>
              <a:ext cx="1790700" cy="2079625"/>
            </a:xfrm>
            <a:custGeom>
              <a:avLst/>
              <a:gdLst>
                <a:gd name="T0" fmla="*/ 564 w 1128"/>
                <a:gd name="T1" fmla="*/ 0 h 1310"/>
                <a:gd name="T2" fmla="*/ 1128 w 1128"/>
                <a:gd name="T3" fmla="*/ 326 h 1310"/>
                <a:gd name="T4" fmla="*/ 1128 w 1128"/>
                <a:gd name="T5" fmla="*/ 984 h 1310"/>
                <a:gd name="T6" fmla="*/ 564 w 1128"/>
                <a:gd name="T7" fmla="*/ 1310 h 1310"/>
                <a:gd name="T8" fmla="*/ 0 w 1128"/>
                <a:gd name="T9" fmla="*/ 984 h 1310"/>
                <a:gd name="T10" fmla="*/ 0 w 1128"/>
                <a:gd name="T11" fmla="*/ 326 h 1310"/>
                <a:gd name="T12" fmla="*/ 564 w 1128"/>
                <a:gd name="T13" fmla="*/ 0 h 1310"/>
                <a:gd name="T14" fmla="*/ 564 w 1128"/>
                <a:gd name="T15" fmla="*/ 0 h 1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28" h="1310">
                  <a:moveTo>
                    <a:pt x="564" y="0"/>
                  </a:moveTo>
                  <a:lnTo>
                    <a:pt x="1128" y="326"/>
                  </a:lnTo>
                  <a:lnTo>
                    <a:pt x="1128" y="984"/>
                  </a:lnTo>
                  <a:lnTo>
                    <a:pt x="564" y="1310"/>
                  </a:lnTo>
                  <a:lnTo>
                    <a:pt x="0" y="984"/>
                  </a:lnTo>
                  <a:lnTo>
                    <a:pt x="0" y="326"/>
                  </a:lnTo>
                  <a:lnTo>
                    <a:pt x="564" y="0"/>
                  </a:lnTo>
                  <a:lnTo>
                    <a:pt x="5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>
                <a:uFillTx/>
              </a:endParaRPr>
            </a:p>
          </p:txBody>
        </p:sp>
        <p:sp>
          <p:nvSpPr>
            <p:cNvPr id="28" name="TextBox 6">
              <a:extLst>
                <a:ext uri="{FF2B5EF4-FFF2-40B4-BE49-F238E27FC236}">
                  <a16:creationId xmlns:a16="http://schemas.microsoft.com/office/drawing/2014/main" id="{6FAD41C6-2220-44C7-AB60-CD61F8A25A5C}"/>
                </a:ext>
              </a:extLst>
            </p:cNvPr>
            <p:cNvSpPr/>
            <p:nvPr/>
          </p:nvSpPr>
          <p:spPr>
            <a:xfrm>
              <a:off x="3428498" y="3287630"/>
              <a:ext cx="159309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b="1" dirty="0" err="1">
                  <a:solidFill>
                    <a:schemeClr val="bg1"/>
                  </a:solidFill>
                  <a:uFillTx/>
                </a:rPr>
                <a:t>Airhouse</a:t>
              </a:r>
              <a:endParaRPr lang="en-US" altLang="ko-KR" sz="1500" b="1" dirty="0">
                <a:solidFill>
                  <a:schemeClr val="bg1"/>
                </a:solidFill>
                <a:uFillTx/>
              </a:endParaRPr>
            </a:p>
            <a:p>
              <a:pPr algn="ctr"/>
              <a:r>
                <a:rPr lang="ko-KR" altLang="en-US" sz="1500" b="1" dirty="0">
                  <a:solidFill>
                    <a:schemeClr val="bg1"/>
                  </a:solidFill>
                  <a:uFillTx/>
                </a:rPr>
                <a:t>업그레이드</a:t>
              </a:r>
            </a:p>
          </p:txBody>
        </p:sp>
      </p:grpSp>
      <p:grpSp>
        <p:nvGrpSpPr>
          <p:cNvPr id="29" name="그룹 8">
            <a:extLst>
              <a:ext uri="{FF2B5EF4-FFF2-40B4-BE49-F238E27FC236}">
                <a16:creationId xmlns:a16="http://schemas.microsoft.com/office/drawing/2014/main" id="{B1213799-B12A-455C-B492-0909369AC90F}"/>
              </a:ext>
            </a:extLst>
          </p:cNvPr>
          <p:cNvGrpSpPr/>
          <p:nvPr/>
        </p:nvGrpSpPr>
        <p:grpSpPr>
          <a:xfrm>
            <a:off x="3851985" y="3152163"/>
            <a:ext cx="1343025" cy="1559719"/>
            <a:chOff x="3329862" y="2657581"/>
            <a:chExt cx="1790700" cy="2079625"/>
          </a:xfrm>
          <a:solidFill>
            <a:srgbClr val="C00000"/>
          </a:solidFill>
        </p:grpSpPr>
        <p:sp>
          <p:nvSpPr>
            <p:cNvPr id="30" name="Freeform 5">
              <a:extLst>
                <a:ext uri="{FF2B5EF4-FFF2-40B4-BE49-F238E27FC236}">
                  <a16:creationId xmlns:a16="http://schemas.microsoft.com/office/drawing/2014/main" id="{E45CEE80-DC06-41F9-A681-6816EF3C8B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9862" y="2657581"/>
              <a:ext cx="1790700" cy="2079625"/>
            </a:xfrm>
            <a:custGeom>
              <a:avLst/>
              <a:gdLst>
                <a:gd name="T0" fmla="*/ 564 w 1128"/>
                <a:gd name="T1" fmla="*/ 0 h 1310"/>
                <a:gd name="T2" fmla="*/ 1128 w 1128"/>
                <a:gd name="T3" fmla="*/ 326 h 1310"/>
                <a:gd name="T4" fmla="*/ 1128 w 1128"/>
                <a:gd name="T5" fmla="*/ 984 h 1310"/>
                <a:gd name="T6" fmla="*/ 564 w 1128"/>
                <a:gd name="T7" fmla="*/ 1310 h 1310"/>
                <a:gd name="T8" fmla="*/ 0 w 1128"/>
                <a:gd name="T9" fmla="*/ 984 h 1310"/>
                <a:gd name="T10" fmla="*/ 0 w 1128"/>
                <a:gd name="T11" fmla="*/ 326 h 1310"/>
                <a:gd name="T12" fmla="*/ 564 w 1128"/>
                <a:gd name="T13" fmla="*/ 0 h 1310"/>
                <a:gd name="T14" fmla="*/ 564 w 1128"/>
                <a:gd name="T15" fmla="*/ 0 h 1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28" h="1310">
                  <a:moveTo>
                    <a:pt x="564" y="0"/>
                  </a:moveTo>
                  <a:lnTo>
                    <a:pt x="1128" y="326"/>
                  </a:lnTo>
                  <a:lnTo>
                    <a:pt x="1128" y="984"/>
                  </a:lnTo>
                  <a:lnTo>
                    <a:pt x="564" y="1310"/>
                  </a:lnTo>
                  <a:lnTo>
                    <a:pt x="0" y="984"/>
                  </a:lnTo>
                  <a:lnTo>
                    <a:pt x="0" y="326"/>
                  </a:lnTo>
                  <a:lnTo>
                    <a:pt x="564" y="0"/>
                  </a:lnTo>
                  <a:lnTo>
                    <a:pt x="56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>
                <a:uFillTx/>
              </a:endParaRPr>
            </a:p>
          </p:txBody>
        </p:sp>
        <p:sp>
          <p:nvSpPr>
            <p:cNvPr id="31" name="TextBox 10">
              <a:extLst>
                <a:ext uri="{FF2B5EF4-FFF2-40B4-BE49-F238E27FC236}">
                  <a16:creationId xmlns:a16="http://schemas.microsoft.com/office/drawing/2014/main" id="{2A4B7006-3834-46E7-BA08-23B94FC95BAB}"/>
                </a:ext>
              </a:extLst>
            </p:cNvPr>
            <p:cNvSpPr/>
            <p:nvPr/>
          </p:nvSpPr>
          <p:spPr>
            <a:xfrm>
              <a:off x="3594750" y="3343450"/>
              <a:ext cx="1260925" cy="104644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500" b="1">
                  <a:solidFill>
                    <a:schemeClr val="bg1"/>
                  </a:solidFill>
                  <a:uFillTx/>
                </a:rPr>
                <a:t>시설 </a:t>
              </a:r>
              <a:endParaRPr lang="en-US" altLang="ko-KR" sz="1500" b="1">
                <a:solidFill>
                  <a:schemeClr val="bg1"/>
                </a:solidFill>
                <a:uFillTx/>
              </a:endParaRPr>
            </a:p>
            <a:p>
              <a:pPr algn="ctr"/>
              <a:r>
                <a:rPr lang="ko-KR" altLang="en-US" sz="1500" b="1">
                  <a:solidFill>
                    <a:schemeClr val="bg1"/>
                  </a:solidFill>
                  <a:uFillTx/>
                </a:rPr>
                <a:t>효율성 극대화</a:t>
              </a:r>
            </a:p>
          </p:txBody>
        </p:sp>
      </p:grpSp>
      <p:grpSp>
        <p:nvGrpSpPr>
          <p:cNvPr id="32" name="그룹 11">
            <a:extLst>
              <a:ext uri="{FF2B5EF4-FFF2-40B4-BE49-F238E27FC236}">
                <a16:creationId xmlns:a16="http://schemas.microsoft.com/office/drawing/2014/main" id="{F8156752-9F0E-4A1B-9B9C-08908AE2C9F9}"/>
              </a:ext>
            </a:extLst>
          </p:cNvPr>
          <p:cNvGrpSpPr/>
          <p:nvPr/>
        </p:nvGrpSpPr>
        <p:grpSpPr>
          <a:xfrm>
            <a:off x="4849011" y="2037971"/>
            <a:ext cx="1343025" cy="1559719"/>
            <a:chOff x="3329862" y="2657581"/>
            <a:chExt cx="1790700" cy="2079625"/>
          </a:xfrm>
          <a:solidFill>
            <a:srgbClr val="FFC000"/>
          </a:solidFill>
        </p:grpSpPr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760DF954-DE3A-4A85-8A08-12E0AC7483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9862" y="2657581"/>
              <a:ext cx="1790700" cy="2079625"/>
            </a:xfrm>
            <a:custGeom>
              <a:avLst/>
              <a:gdLst>
                <a:gd name="T0" fmla="*/ 564 w 1128"/>
                <a:gd name="T1" fmla="*/ 0 h 1310"/>
                <a:gd name="T2" fmla="*/ 1128 w 1128"/>
                <a:gd name="T3" fmla="*/ 326 h 1310"/>
                <a:gd name="T4" fmla="*/ 1128 w 1128"/>
                <a:gd name="T5" fmla="*/ 984 h 1310"/>
                <a:gd name="T6" fmla="*/ 564 w 1128"/>
                <a:gd name="T7" fmla="*/ 1310 h 1310"/>
                <a:gd name="T8" fmla="*/ 0 w 1128"/>
                <a:gd name="T9" fmla="*/ 984 h 1310"/>
                <a:gd name="T10" fmla="*/ 0 w 1128"/>
                <a:gd name="T11" fmla="*/ 326 h 1310"/>
                <a:gd name="T12" fmla="*/ 564 w 1128"/>
                <a:gd name="T13" fmla="*/ 0 h 1310"/>
                <a:gd name="T14" fmla="*/ 564 w 1128"/>
                <a:gd name="T15" fmla="*/ 0 h 1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28" h="1310">
                  <a:moveTo>
                    <a:pt x="564" y="0"/>
                  </a:moveTo>
                  <a:lnTo>
                    <a:pt x="1128" y="326"/>
                  </a:lnTo>
                  <a:lnTo>
                    <a:pt x="1128" y="984"/>
                  </a:lnTo>
                  <a:lnTo>
                    <a:pt x="564" y="1310"/>
                  </a:lnTo>
                  <a:lnTo>
                    <a:pt x="0" y="984"/>
                  </a:lnTo>
                  <a:lnTo>
                    <a:pt x="0" y="326"/>
                  </a:lnTo>
                  <a:lnTo>
                    <a:pt x="564" y="0"/>
                  </a:lnTo>
                  <a:lnTo>
                    <a:pt x="56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>
                <a:uFillTx/>
              </a:endParaRPr>
            </a:p>
          </p:txBody>
        </p:sp>
        <p:sp>
          <p:nvSpPr>
            <p:cNvPr id="34" name="TextBox 13">
              <a:extLst>
                <a:ext uri="{FF2B5EF4-FFF2-40B4-BE49-F238E27FC236}">
                  <a16:creationId xmlns:a16="http://schemas.microsoft.com/office/drawing/2014/main" id="{DCE42401-5132-43D4-B82E-CAE12FB1EBBA}"/>
                </a:ext>
              </a:extLst>
            </p:cNvPr>
            <p:cNvSpPr/>
            <p:nvPr/>
          </p:nvSpPr>
          <p:spPr>
            <a:xfrm>
              <a:off x="3594750" y="3343450"/>
              <a:ext cx="1260925" cy="73866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500" b="1" dirty="0">
                  <a:solidFill>
                    <a:schemeClr val="bg1"/>
                  </a:solidFill>
                  <a:uFillTx/>
                </a:rPr>
                <a:t>안전한</a:t>
              </a:r>
              <a:endParaRPr lang="en-US" altLang="ko-KR" sz="1500" b="1" dirty="0">
                <a:solidFill>
                  <a:schemeClr val="bg1"/>
                </a:solidFill>
                <a:uFillTx/>
              </a:endParaRPr>
            </a:p>
            <a:p>
              <a:pPr algn="ctr"/>
              <a:r>
                <a:rPr lang="ko-KR" altLang="en-US" sz="1500" b="1" dirty="0">
                  <a:solidFill>
                    <a:schemeClr val="bg1"/>
                  </a:solidFill>
                  <a:uFillTx/>
                </a:rPr>
                <a:t>생육환경 </a:t>
              </a:r>
            </a:p>
          </p:txBody>
        </p:sp>
      </p:grpSp>
      <p:sp>
        <p:nvSpPr>
          <p:cNvPr id="35" name="TextBox 15">
            <a:extLst>
              <a:ext uri="{FF2B5EF4-FFF2-40B4-BE49-F238E27FC236}">
                <a16:creationId xmlns:a16="http://schemas.microsoft.com/office/drawing/2014/main" id="{8F3CD832-5F8D-47E4-809C-571C02B5DF06}"/>
              </a:ext>
            </a:extLst>
          </p:cNvPr>
          <p:cNvSpPr/>
          <p:nvPr/>
        </p:nvSpPr>
        <p:spPr>
          <a:xfrm>
            <a:off x="5578083" y="4315900"/>
            <a:ext cx="30668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ko-KR" altLang="en-US" sz="1100" dirty="0">
                <a:uFillTx/>
                <a:latin typeface="+mn-ea"/>
              </a:rPr>
              <a:t>하우스 내부 최첨단 냉난방 시스템 구현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ko-KR" altLang="en-US" sz="1100" dirty="0">
                <a:uFillTx/>
                <a:latin typeface="+mn-ea"/>
              </a:rPr>
              <a:t>설치비 및 시설 유지 비용의 경쟁우위</a:t>
            </a:r>
            <a:endParaRPr lang="en-US" altLang="ko-KR" sz="1100" dirty="0">
              <a:uFillTx/>
              <a:latin typeface="+mn-ea"/>
            </a:endParaRP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ko-KR" altLang="en-US" sz="1100" dirty="0">
                <a:latin typeface="+mn-ea"/>
              </a:rPr>
              <a:t>미래형 </a:t>
            </a:r>
            <a:r>
              <a:rPr lang="ko-KR" altLang="en-US" sz="1100" dirty="0" err="1">
                <a:uFillTx/>
                <a:latin typeface="+mn-ea"/>
              </a:rPr>
              <a:t>스마트팜</a:t>
            </a:r>
            <a:r>
              <a:rPr lang="ko-KR" altLang="en-US" sz="1100" dirty="0">
                <a:uFillTx/>
                <a:latin typeface="+mn-ea"/>
              </a:rPr>
              <a:t> 구현 가능성 확대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ko-KR" altLang="en-US" sz="1100" dirty="0">
                <a:uFillTx/>
                <a:latin typeface="+mn-ea"/>
              </a:rPr>
              <a:t>스마트 에어하우스 원격제어 솔루션 구현</a:t>
            </a:r>
          </a:p>
        </p:txBody>
      </p:sp>
      <p:sp>
        <p:nvSpPr>
          <p:cNvPr id="36" name="TextBox 16">
            <a:extLst>
              <a:ext uri="{FF2B5EF4-FFF2-40B4-BE49-F238E27FC236}">
                <a16:creationId xmlns:a16="http://schemas.microsoft.com/office/drawing/2014/main" id="{17DAA241-DC06-4B86-9533-93893B0CE264}"/>
              </a:ext>
            </a:extLst>
          </p:cNvPr>
          <p:cNvSpPr/>
          <p:nvPr/>
        </p:nvSpPr>
        <p:spPr>
          <a:xfrm>
            <a:off x="6332983" y="1833667"/>
            <a:ext cx="2718738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ko-KR" altLang="en-US" sz="1100" dirty="0">
                <a:uFillTx/>
                <a:latin typeface="+mn-ea"/>
              </a:rPr>
              <a:t>쾌적한 노동 환경 제공</a:t>
            </a:r>
            <a:endParaRPr lang="en-US" altLang="ko-KR" sz="1100" dirty="0">
              <a:uFillTx/>
              <a:latin typeface="+mn-ea"/>
            </a:endParaRP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ko-KR" altLang="en-US" sz="1100" dirty="0">
                <a:latin typeface="+mn-ea"/>
              </a:rPr>
              <a:t>강풍에 우수 </a:t>
            </a:r>
            <a:endParaRPr lang="en-US" altLang="ko-KR" sz="1100" dirty="0">
              <a:latin typeface="+mn-ea"/>
            </a:endParaRP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ko-KR" altLang="en-US" sz="1100" dirty="0">
                <a:uFillTx/>
                <a:latin typeface="+mn-ea"/>
              </a:rPr>
              <a:t>폭설에 우수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ko-KR" altLang="en-US" sz="1100" dirty="0">
                <a:uFillTx/>
                <a:latin typeface="+mn-ea"/>
              </a:rPr>
              <a:t>재배 작물 최적 생육 환경 시스템 </a:t>
            </a:r>
            <a:endParaRPr lang="en-US" altLang="ko-KR" sz="1100" dirty="0">
              <a:latin typeface="+mn-ea"/>
            </a:endParaRP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ko-KR" altLang="en-US" sz="1100" dirty="0">
                <a:uFillTx/>
                <a:latin typeface="+mn-ea"/>
              </a:rPr>
              <a:t>외부 자연 환경이 차단된 안전한 생육 환경 제공</a:t>
            </a:r>
          </a:p>
        </p:txBody>
      </p:sp>
      <p:sp>
        <p:nvSpPr>
          <p:cNvPr id="37" name="TextBox 17">
            <a:extLst>
              <a:ext uri="{FF2B5EF4-FFF2-40B4-BE49-F238E27FC236}">
                <a16:creationId xmlns:a16="http://schemas.microsoft.com/office/drawing/2014/main" id="{FB7F4629-4822-4404-A5D3-4FE6B3FB5B0C}"/>
              </a:ext>
            </a:extLst>
          </p:cNvPr>
          <p:cNvSpPr/>
          <p:nvPr/>
        </p:nvSpPr>
        <p:spPr>
          <a:xfrm>
            <a:off x="170147" y="4135289"/>
            <a:ext cx="3483173" cy="2090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ko-KR" altLang="en-US" sz="1100" dirty="0">
                <a:uFillTx/>
                <a:latin typeface="+mn-ea"/>
                <a:sym typeface="맑은 고딕"/>
              </a:rPr>
              <a:t>하우스 내부 기둥</a:t>
            </a:r>
            <a:r>
              <a:rPr lang="en-US" altLang="ko-KR" sz="1100" dirty="0">
                <a:uFillTx/>
                <a:latin typeface="+mn-ea"/>
              </a:rPr>
              <a:t>(</a:t>
            </a:r>
            <a:r>
              <a:rPr lang="ko-KR" altLang="en-US" sz="1100" dirty="0">
                <a:uFillTx/>
                <a:latin typeface="+mn-ea"/>
                <a:sym typeface="맑은 고딕"/>
              </a:rPr>
              <a:t>석가래</a:t>
            </a:r>
            <a:r>
              <a:rPr lang="en-US" altLang="ko-KR" sz="1100" dirty="0">
                <a:uFillTx/>
                <a:latin typeface="+mn-ea"/>
              </a:rPr>
              <a:t>, </a:t>
            </a:r>
            <a:r>
              <a:rPr lang="ko-KR" altLang="en-US" sz="1100" dirty="0">
                <a:uFillTx/>
                <a:latin typeface="+mn-ea"/>
                <a:sym typeface="맑은 고딕"/>
              </a:rPr>
              <a:t>파이프</a:t>
            </a:r>
            <a:r>
              <a:rPr lang="en-US" altLang="ko-KR" sz="1100" dirty="0">
                <a:uFillTx/>
                <a:latin typeface="+mn-ea"/>
              </a:rPr>
              <a:t>, </a:t>
            </a:r>
            <a:r>
              <a:rPr lang="ko-KR" altLang="en-US" sz="1100" dirty="0" err="1">
                <a:uFillTx/>
                <a:latin typeface="+mn-ea"/>
                <a:sym typeface="맑은 고딕"/>
              </a:rPr>
              <a:t>가로대</a:t>
            </a:r>
            <a:r>
              <a:rPr lang="en-US" altLang="ko-KR" sz="1100" dirty="0">
                <a:uFillTx/>
                <a:latin typeface="+mn-ea"/>
              </a:rPr>
              <a:t>, </a:t>
            </a:r>
            <a:r>
              <a:rPr lang="ko-KR" altLang="en-US" sz="1100" dirty="0">
                <a:uFillTx/>
                <a:latin typeface="+mn-ea"/>
                <a:sym typeface="맑은 고딕"/>
              </a:rPr>
              <a:t>지지대</a:t>
            </a:r>
            <a:r>
              <a:rPr lang="en-US" altLang="ko-KR" sz="1100" dirty="0">
                <a:uFillTx/>
                <a:latin typeface="+mn-ea"/>
              </a:rPr>
              <a:t>) </a:t>
            </a:r>
            <a:r>
              <a:rPr lang="ko-KR" altLang="en-US" sz="1100" dirty="0">
                <a:uFillTx/>
                <a:latin typeface="+mn-ea"/>
                <a:sym typeface="맑은 고딕"/>
              </a:rPr>
              <a:t>없이 설치하는 최첨단 공법</a:t>
            </a:r>
            <a:endParaRPr lang="en-US" altLang="ko-KR" sz="1100" dirty="0">
              <a:uFillTx/>
              <a:latin typeface="+mn-ea"/>
            </a:endParaRP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ko-KR" altLang="en-US" sz="1100" dirty="0">
                <a:uFillTx/>
                <a:latin typeface="+mn-ea"/>
                <a:sym typeface="맑은 고딕"/>
              </a:rPr>
              <a:t>크기와 시공형태가 다양한 설치 방식</a:t>
            </a:r>
            <a:endParaRPr lang="en-US" altLang="ko-KR" sz="1100" dirty="0">
              <a:uFillTx/>
              <a:latin typeface="+mn-ea"/>
            </a:endParaRP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ko-KR" altLang="en-US" sz="1100" dirty="0">
                <a:uFillTx/>
                <a:latin typeface="+mn-ea"/>
                <a:sym typeface="맑은 고딕"/>
              </a:rPr>
              <a:t>시설물의 내구성 비교우위</a:t>
            </a:r>
            <a:endParaRPr lang="en-US" altLang="ko-KR" sz="1100" dirty="0">
              <a:uFillTx/>
              <a:latin typeface="+mn-ea"/>
              <a:sym typeface="맑은 고딕"/>
            </a:endParaRP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ko-KR" altLang="en-US" sz="1100" dirty="0">
                <a:latin typeface="+mn-ea"/>
                <a:sym typeface="맑은 고딕"/>
              </a:rPr>
              <a:t>동일 예산의 설치비 </a:t>
            </a:r>
            <a:endParaRPr lang="en-US" altLang="ko-KR" sz="1100" dirty="0">
              <a:latin typeface="+mn-ea"/>
              <a:sym typeface="맑은 고딕"/>
            </a:endParaRP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ko-KR" altLang="en-US" sz="1100" dirty="0">
                <a:latin typeface="+mn-ea"/>
                <a:sym typeface="맑은 고딕"/>
              </a:rPr>
              <a:t>냉난방 가능</a:t>
            </a:r>
            <a:endParaRPr lang="en-US" altLang="ko-KR" sz="1100" dirty="0">
              <a:latin typeface="+mn-ea"/>
              <a:sym typeface="맑은 고딕"/>
            </a:endParaRP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ko-KR" altLang="en-US" sz="1100" dirty="0">
                <a:uFillTx/>
                <a:latin typeface="+mn-ea"/>
                <a:sym typeface="맑은 고딕"/>
              </a:rPr>
              <a:t>냉난방 효율 극대화 </a:t>
            </a:r>
            <a:endParaRPr lang="en-US" altLang="ko-KR" sz="1100" dirty="0">
              <a:uFillTx/>
              <a:latin typeface="+mn-ea"/>
              <a:sym typeface="맑은 고딕"/>
            </a:endParaRP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endParaRPr lang="en-US" altLang="ko-KR" sz="1100" dirty="0">
              <a:latin typeface="+mn-ea"/>
              <a:sym typeface="맑은 고딕"/>
            </a:endParaRPr>
          </a:p>
        </p:txBody>
      </p:sp>
      <p:cxnSp>
        <p:nvCxnSpPr>
          <p:cNvPr id="38" name="직선 연결선 19">
            <a:extLst>
              <a:ext uri="{FF2B5EF4-FFF2-40B4-BE49-F238E27FC236}">
                <a16:creationId xmlns:a16="http://schemas.microsoft.com/office/drawing/2014/main" id="{E0E78922-C189-4484-AA5C-5CC7097BF0AD}"/>
              </a:ext>
            </a:extLst>
          </p:cNvPr>
          <p:cNvCxnSpPr>
            <a:cxnSpLocks/>
          </p:cNvCxnSpPr>
          <p:nvPr/>
        </p:nvCxnSpPr>
        <p:spPr>
          <a:xfrm flipH="1">
            <a:off x="427838" y="3265247"/>
            <a:ext cx="1977281" cy="80341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21">
            <a:extLst>
              <a:ext uri="{FF2B5EF4-FFF2-40B4-BE49-F238E27FC236}">
                <a16:creationId xmlns:a16="http://schemas.microsoft.com/office/drawing/2014/main" id="{30880D56-F6C0-45C0-91A3-B4D21C882327}"/>
              </a:ext>
            </a:extLst>
          </p:cNvPr>
          <p:cNvCxnSpPr>
            <a:cxnSpLocks/>
          </p:cNvCxnSpPr>
          <p:nvPr/>
        </p:nvCxnSpPr>
        <p:spPr>
          <a:xfrm flipV="1">
            <a:off x="5780796" y="2037971"/>
            <a:ext cx="552187" cy="17669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23">
            <a:extLst>
              <a:ext uri="{FF2B5EF4-FFF2-40B4-BE49-F238E27FC236}">
                <a16:creationId xmlns:a16="http://schemas.microsoft.com/office/drawing/2014/main" id="{2FE98672-89E1-4BD5-A7EB-09905E00DDA3}"/>
              </a:ext>
            </a:extLst>
          </p:cNvPr>
          <p:cNvCxnSpPr>
            <a:cxnSpLocks/>
          </p:cNvCxnSpPr>
          <p:nvPr/>
        </p:nvCxnSpPr>
        <p:spPr>
          <a:xfrm>
            <a:off x="5195010" y="3899977"/>
            <a:ext cx="472723" cy="55141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321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143</Words>
  <Application>Microsoft Office PowerPoint</Application>
  <PresentationFormat>화면 슬라이드 쇼(4:3)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Office 테마</vt:lpstr>
      <vt:lpstr>PowerPoint 프레젠테이션</vt:lpstr>
      <vt:lpstr>Airhouse Strength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hmhlike@naver.com</dc:creator>
  <cp:lastModifiedBy>hmhlike@naver.com</cp:lastModifiedBy>
  <cp:revision>4</cp:revision>
  <dcterms:created xsi:type="dcterms:W3CDTF">2020-02-01T07:59:54Z</dcterms:created>
  <dcterms:modified xsi:type="dcterms:W3CDTF">2020-02-03T00:26:18Z</dcterms:modified>
</cp:coreProperties>
</file>